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3" r:id="rId10"/>
    <p:sldId id="262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62" r:id="rId78"/>
    <p:sldId id="366" r:id="rId79"/>
    <p:sldId id="361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68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71" r:id="rId102"/>
    <p:sldId id="369" r:id="rId103"/>
    <p:sldId id="328" r:id="rId104"/>
    <p:sldId id="329" r:id="rId105"/>
    <p:sldId id="370" r:id="rId106"/>
    <p:sldId id="330" r:id="rId10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4"/>
    <p:restoredTop sz="88442" autoAdjust="0"/>
  </p:normalViewPr>
  <p:slideViewPr>
    <p:cSldViewPr snapToGrid="0">
      <p:cViewPr varScale="1">
        <p:scale>
          <a:sx n="75" d="100"/>
          <a:sy n="75" d="100"/>
        </p:scale>
        <p:origin x="776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Maximize your computer's potential - Bash and </a:t>
            </a:r>
            <a:r>
              <a:rPr lang="en-GB" b="1" dirty="0" err="1"/>
              <a:t>commandline</a:t>
            </a:r>
            <a:r>
              <a:rPr lang="en-GB" b="1" dirty="0"/>
              <a:t> intro workshop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lang="en-GB" dirty="0"/>
              <a:t>https://</a:t>
            </a:r>
            <a:r>
              <a:rPr lang="en-GB" dirty="0" err="1"/>
              <a:t>landoflinux.com</a:t>
            </a:r>
            <a:r>
              <a:rPr lang="en-GB" dirty="0"/>
              <a:t>/</a:t>
            </a:r>
            <a:r>
              <a:rPr lang="en-GB" dirty="0" err="1"/>
              <a:t>linux_bash_configuration_files.html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hyperlink" Target="https://cmder.net/" TargetMode="External"/><Relationship Id="rId4" Type="http://schemas.openxmlformats.org/officeDocument/2006/relationships/hyperlink" Target="https://mobaxterm.mobatek.net/download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039771" y="800451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</a:t>
            </a:r>
            <a:r>
              <a:rPr lang="en-US" sz="3000" dirty="0"/>
              <a:t>variables</a:t>
            </a: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5925439" y="2056927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5954" y="-16256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6585767"/>
            <a:ext cx="8891639" cy="2813280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24691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85669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10" name="Group"/>
          <p:cNvGrpSpPr/>
          <p:nvPr/>
        </p:nvGrpSpPr>
        <p:grpSpPr>
          <a:xfrm>
            <a:off x="14835030" y="32478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645887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645887" y="41539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646492" y="47207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1587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47207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75158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640531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640531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644230" y="85669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1689478" y="14096263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18959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59157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37229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TextShape 29"/>
          <p:cNvSpPr txBox="1"/>
          <p:nvPr/>
        </p:nvSpPr>
        <p:spPr>
          <a:xfrm>
            <a:off x="16492053" y="68062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27630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5" name="Line"/>
          <p:cNvSpPr/>
          <p:nvPr/>
        </p:nvSpPr>
        <p:spPr>
          <a:xfrm>
            <a:off x="16486998" y="73774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3560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733136" y="67806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733136" y="27630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83B98BB-9952-099B-D52D-9DE14B0FCAF7}"/>
              </a:ext>
            </a:extLst>
          </p:cNvPr>
          <p:cNvSpPr/>
          <p:nvPr/>
        </p:nvSpPr>
        <p:spPr>
          <a:xfrm>
            <a:off x="14525329" y="10514316"/>
            <a:ext cx="8891639" cy="1635319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CA2856CC-61F5-868E-45FB-3B0F67BD60FA}"/>
              </a:ext>
            </a:extLst>
          </p:cNvPr>
          <p:cNvSpPr txBox="1"/>
          <p:nvPr/>
        </p:nvSpPr>
        <p:spPr>
          <a:xfrm>
            <a:off x="19733341" y="11321109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sz="2800" b="1" i="1" dirty="0"/>
              <a:t>.</a:t>
            </a:r>
            <a:r>
              <a:rPr sz="2800" b="1" i="1" dirty="0" err="1"/>
              <a:t>bash_profile</a:t>
            </a:r>
            <a:endParaRPr sz="2800" b="1" i="1" dirty="0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7D37861-D06D-68E6-41E0-460B67ECC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7"/>
                    </a14:imgEffect>
                    <a14:imgEffect>
                      <a14:saturation sat="0"/>
                    </a14:imgEffect>
                    <a14:imgEffect>
                      <a14:brightnessContrast bright="-3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415" y="10711161"/>
            <a:ext cx="1080000" cy="1080000"/>
          </a:xfrm>
          <a:prstGeom prst="rect">
            <a:avLst/>
          </a:prstGeom>
        </p:spPr>
      </p:pic>
      <p:sp>
        <p:nvSpPr>
          <p:cNvPr id="6" name="TextShape 29">
            <a:extLst>
              <a:ext uri="{FF2B5EF4-FFF2-40B4-BE49-F238E27FC236}">
                <a16:creationId xmlns:a16="http://schemas.microsoft.com/office/drawing/2014/main" id="{A6796E65-106B-CAD8-94D0-85AA65AD59B4}"/>
              </a:ext>
            </a:extLst>
          </p:cNvPr>
          <p:cNvSpPr txBox="1"/>
          <p:nvPr/>
        </p:nvSpPr>
        <p:spPr>
          <a:xfrm>
            <a:off x="19739066" y="11948935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endParaRPr b="0" i="1" dirty="0"/>
          </a:p>
        </p:txBody>
      </p:sp>
      <p:sp>
        <p:nvSpPr>
          <p:cNvPr id="9" name="TextShape 29">
            <a:extLst>
              <a:ext uri="{FF2B5EF4-FFF2-40B4-BE49-F238E27FC236}">
                <a16:creationId xmlns:a16="http://schemas.microsoft.com/office/drawing/2014/main" id="{7FAE2FBC-0464-CC8F-8C70-5853B996E2B4}"/>
              </a:ext>
            </a:extLst>
          </p:cNvPr>
          <p:cNvSpPr txBox="1"/>
          <p:nvPr/>
        </p:nvSpPr>
        <p:spPr>
          <a:xfrm>
            <a:off x="15871971" y="984012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/>
          <a:p>
            <a:pPr algn="ctr"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WINDOWS - GITNBASH</a:t>
            </a:r>
            <a:endParaRPr i="1" dirty="0"/>
          </a:p>
        </p:txBody>
      </p:sp>
      <p:sp>
        <p:nvSpPr>
          <p:cNvPr id="11" name="TextShape 29">
            <a:extLst>
              <a:ext uri="{FF2B5EF4-FFF2-40B4-BE49-F238E27FC236}">
                <a16:creationId xmlns:a16="http://schemas.microsoft.com/office/drawing/2014/main" id="{3AE940A2-8658-E481-3494-423163C6A6E4}"/>
              </a:ext>
            </a:extLst>
          </p:cNvPr>
          <p:cNvSpPr txBox="1"/>
          <p:nvPr/>
        </p:nvSpPr>
        <p:spPr>
          <a:xfrm>
            <a:off x="19733136" y="10704927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BEA00437-BF1C-35D3-56AB-BD8D9EC2FB77}"/>
              </a:ext>
            </a:extLst>
          </p:cNvPr>
          <p:cNvSpPr/>
          <p:nvPr/>
        </p:nvSpPr>
        <p:spPr>
          <a:xfrm>
            <a:off x="16486998" y="11247164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104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105</a:t>
            </a:fld>
            <a:endParaRPr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730547" y="889541"/>
            <a:ext cx="205594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sz="5200" b="1" dirty="0"/>
              <a:t>SUDO</a:t>
            </a:r>
            <a:r>
              <a:rPr lang="en-US" sz="5200" dirty="0"/>
              <a:t> THE ULTIMATE POWER MOVE – JUST DON’T!</a:t>
            </a:r>
            <a:endParaRPr sz="5200" dirty="0"/>
          </a:p>
        </p:txBody>
      </p:sp>
      <p:sp>
        <p:nvSpPr>
          <p:cNvPr id="6" name="TextShape 29">
            <a:extLst>
              <a:ext uri="{FF2B5EF4-FFF2-40B4-BE49-F238E27FC236}">
                <a16:creationId xmlns:a16="http://schemas.microsoft.com/office/drawing/2014/main" id="{709009BE-F2BD-509B-2FB5-97822C9C4F04}"/>
              </a:ext>
            </a:extLst>
          </p:cNvPr>
          <p:cNvSpPr txBox="1"/>
          <p:nvPr/>
        </p:nvSpPr>
        <p:spPr>
          <a:xfrm>
            <a:off x="1655853" y="3525556"/>
            <a:ext cx="21896853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i="1" dirty="0" err="1">
                <a:cs typeface="Courier New" panose="02070309020205020404" pitchFamily="49" charset="0"/>
              </a:rPr>
              <a:t>sudo</a:t>
            </a:r>
            <a:r>
              <a:rPr lang="en-US" sz="3000" dirty="0"/>
              <a:t> == </a:t>
            </a:r>
            <a:r>
              <a:rPr lang="en-US" sz="3000" i="1" dirty="0"/>
              <a:t>‘super user do!’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command forces an action and it is meant to be used only by system administrators.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dirty="0" err="1"/>
              <a:t>sudo</a:t>
            </a:r>
            <a:r>
              <a:rPr lang="en-US" sz="3000" dirty="0"/>
              <a:t> command has ‘elevated privileges’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this command usually requires a confirm in terms of typing a system/computer password.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2B1352-D00A-9AA0-B0D0-557F13C4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15368" b="52517"/>
          <a:stretch/>
        </p:blipFill>
        <p:spPr>
          <a:xfrm>
            <a:off x="11010282" y="7760527"/>
            <a:ext cx="12249108" cy="4276941"/>
          </a:xfrm>
          <a:prstGeom prst="rect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FD8FB-5CD8-E0BB-582D-F136A55E11E3}"/>
              </a:ext>
            </a:extLst>
          </p:cNvPr>
          <p:cNvSpPr txBox="1"/>
          <p:nvPr/>
        </p:nvSpPr>
        <p:spPr>
          <a:xfrm>
            <a:off x="1655853" y="8735008"/>
            <a:ext cx="9354429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 err="1"/>
              <a:t>Sudo</a:t>
            </a:r>
            <a:r>
              <a:rPr lang="en-US" sz="3000" dirty="0"/>
              <a:t> rights are required to alter root administrative system files, i.e. configuration files.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get reported to the admin! 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</p:txBody>
      </p:sp>
      <p:pic>
        <p:nvPicPr>
          <p:cNvPr id="14" name="Picture 13" descr="A gold ring with writing on it&#10;&#10;Description automatically generated">
            <a:extLst>
              <a:ext uri="{FF2B5EF4-FFF2-40B4-BE49-F238E27FC236}">
                <a16:creationId xmlns:a16="http://schemas.microsoft.com/office/drawing/2014/main" id="{94A5D193-EE16-43ED-5304-CDE4C8FF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46" y="6220"/>
            <a:ext cx="2469719" cy="2469719"/>
          </a:xfrm>
          <a:prstGeom prst="rect">
            <a:avLst/>
          </a:prstGeom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C423FE73-D6DB-254B-9262-0EE22FEC7816}"/>
              </a:ext>
            </a:extLst>
          </p:cNvPr>
          <p:cNvSpPr/>
          <p:nvPr/>
        </p:nvSpPr>
        <p:spPr>
          <a:xfrm>
            <a:off x="21892846" y="0"/>
            <a:ext cx="0" cy="259040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3" name="Picture 2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69734C71-FAE0-4046-AC7F-AC19C822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90" y="3822700"/>
            <a:ext cx="10812223" cy="8972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4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  <a:endParaRPr lang="en-US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lang="en-GB" b="0" u="sng" dirty="0"/>
              <a:t>https://</a:t>
            </a:r>
            <a:r>
              <a:rPr lang="en-GB" b="0" u="sng" dirty="0" err="1"/>
              <a:t>www.laptopmag.com</a:t>
            </a:r>
            <a:r>
              <a:rPr lang="en-GB" b="0" u="sng" dirty="0"/>
              <a:t>/articles/use-bash-shell-windows-10 </a:t>
            </a: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106601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2344789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1635442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5051" cy="2759230"/>
            <a:chOff x="19147773" y="4943835"/>
            <a:chExt cx="2995736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3" y="4956536"/>
              <a:ext cx="2995736" cy="2976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2376540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154766" y="650481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4972674" y="12053945"/>
            <a:ext cx="24622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Valentina Sora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399006" y="12064013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11" name="Picture 10" descr="A person with long curly hair&#10;&#10;Description automatically generated">
            <a:extLst>
              <a:ext uri="{FF2B5EF4-FFF2-40B4-BE49-F238E27FC236}">
                <a16:creationId xmlns:a16="http://schemas.microsoft.com/office/drawing/2014/main" id="{27FF2DFE-9F3D-BDD5-648E-0E6B6CAD8E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98" t="-24" r="18063" b="4646"/>
          <a:stretch/>
        </p:blipFill>
        <p:spPr>
          <a:xfrm>
            <a:off x="14780769" y="8882950"/>
            <a:ext cx="2775876" cy="2773027"/>
          </a:xfrm>
          <a:prstGeom prst="ellipse">
            <a:avLst/>
          </a:prstGeom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1FA89DA-55EC-9F44-02B2-FDF2C72B116E}"/>
              </a:ext>
            </a:extLst>
          </p:cNvPr>
          <p:cNvSpPr>
            <a:spLocks noChangeAspect="1"/>
          </p:cNvSpPr>
          <p:nvPr/>
        </p:nvSpPr>
        <p:spPr>
          <a:xfrm>
            <a:off x="14773023" y="8882854"/>
            <a:ext cx="2775876" cy="2773138"/>
          </a:xfrm>
          <a:prstGeom prst="ellipse">
            <a:avLst/>
          </a:prstGeom>
          <a:ln w="25400">
            <a:solidFill>
              <a:srgbClr val="A0B7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21" descr="A person with a beard&#10;&#10;Description automatically generated">
            <a:extLst>
              <a:ext uri="{FF2B5EF4-FFF2-40B4-BE49-F238E27FC236}">
                <a16:creationId xmlns:a16="http://schemas.microsoft.com/office/drawing/2014/main" id="{AA172052-919B-C259-0C67-02277CA52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997" y="8977255"/>
            <a:ext cx="2528426" cy="25284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and many HPCs do not have GUIs,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11879</TotalTime>
  <Words>8127</Words>
  <Application>Microsoft Macintosh PowerPoint</Application>
  <PresentationFormat>Custom</PresentationFormat>
  <Paragraphs>1666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67</cp:revision>
  <dcterms:modified xsi:type="dcterms:W3CDTF">2023-11-17T14:29:43Z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